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2" r:id="rId2"/>
    <p:sldMasterId id="2147483712" r:id="rId3"/>
  </p:sldMasterIdLst>
  <p:notesMasterIdLst>
    <p:notesMasterId r:id="rId30"/>
  </p:notesMasterIdLst>
  <p:handoutMasterIdLst>
    <p:handoutMasterId r:id="rId31"/>
  </p:handoutMasterIdLst>
  <p:sldIdLst>
    <p:sldId id="265" r:id="rId4"/>
    <p:sldId id="298" r:id="rId5"/>
    <p:sldId id="313" r:id="rId6"/>
    <p:sldId id="259" r:id="rId7"/>
    <p:sldId id="314" r:id="rId8"/>
    <p:sldId id="295" r:id="rId9"/>
    <p:sldId id="299" r:id="rId10"/>
    <p:sldId id="275" r:id="rId11"/>
    <p:sldId id="276" r:id="rId12"/>
    <p:sldId id="300" r:id="rId13"/>
    <p:sldId id="301" r:id="rId14"/>
    <p:sldId id="315" r:id="rId15"/>
    <p:sldId id="316" r:id="rId16"/>
    <p:sldId id="302" r:id="rId17"/>
    <p:sldId id="303" r:id="rId18"/>
    <p:sldId id="278" r:id="rId19"/>
    <p:sldId id="304" r:id="rId20"/>
    <p:sldId id="296" r:id="rId21"/>
    <p:sldId id="305" r:id="rId22"/>
    <p:sldId id="307" r:id="rId23"/>
    <p:sldId id="306" r:id="rId24"/>
    <p:sldId id="308" r:id="rId25"/>
    <p:sldId id="309" r:id="rId26"/>
    <p:sldId id="311" r:id="rId27"/>
    <p:sldId id="285" r:id="rId28"/>
    <p:sldId id="310" r:id="rId2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20" d="100"/>
          <a:sy n="120" d="100"/>
        </p:scale>
        <p:origin x="13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579054"/>
            <a:ext cx="100027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46" y="9264862"/>
            <a:ext cx="231634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43471" y="9264862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330888"/>
            <a:ext cx="100027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6" y="4715153"/>
            <a:ext cx="4531783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08475" y="9474607"/>
            <a:ext cx="231634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9765" y="9474607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2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11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12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17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13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009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14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15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16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17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18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19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20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2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21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22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23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24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25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26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Seite </a:t>
            </a:r>
            <a:fld id="{15D6A4A5-8FAD-4C38-9007-166D4F851531}" type="slidenum">
              <a:rPr lang="de-DE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10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4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10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6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10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7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10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8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9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7317" y="9474607"/>
            <a:ext cx="395941" cy="153888"/>
          </a:xfrm>
          <a:ln/>
        </p:spPr>
        <p:txBody>
          <a:bodyPr/>
          <a:lstStyle/>
          <a:p>
            <a:r>
              <a:rPr lang="de-DE"/>
              <a:t>Seite </a:t>
            </a:r>
            <a:fld id="{15D6A4A5-8FAD-4C38-9007-166D4F851531}" type="slidenum">
              <a:rPr lang="de-DE"/>
              <a:pPr/>
              <a:t>10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7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S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7000"/>
            <a:ext cx="14414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Stuttgart, 17. Februar 2004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61248"/>
            <a:ext cx="2103581" cy="8601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73BFC375-BB4E-41AE-805F-65634EE273EA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521323175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2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2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3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9C8CD5B0-1D75-4AC8-9416-69F628959AF5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78298895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303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13E3C482-EE48-4B9E-9005-C72E3BC13795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63014608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303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C74820F4-580D-4F3F-9B54-DBB1A1535B7B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84619933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S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7000"/>
            <a:ext cx="14414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Stuttgart, 17. Februar 2004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61248"/>
            <a:ext cx="2103581" cy="8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7436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A21382F6-2545-405C-BBEE-5B734807B06B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8728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C4AEE780-CC1A-42D3-9797-413CFD1A0021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8083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F5E132BA-1CF2-4C05-A2AA-0134167467A0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4739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9B369186-B8D4-4C7F-BAF6-E88279B8BA21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3528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3518EFA8-6E69-4EB2-8C79-FD82EBF081B8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9457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7436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A21382F6-2545-405C-BBEE-5B734807B06B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90985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186DF098-D4BC-4D6F-85BE-2B3300B1B466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0435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11784C8C-A77B-4297-B004-F62EF826AFD4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435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5C521448-B139-4EFD-8EAA-547C85CCC4F9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2748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73BFC375-BB4E-41AE-805F-65634EE273EA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9865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9C8CD5B0-1D75-4AC8-9416-69F628959AF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40083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303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13E3C482-EE48-4B9E-9005-C72E3BC1379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0795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303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C74820F4-580D-4F3F-9B54-DBB1A1535B7B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8909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1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C4AEE780-CC1A-42D3-9797-413CFD1A0021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46334720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3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9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8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3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F5E132BA-1CF2-4C05-A2AA-0134167467A0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81022697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9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7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9B369186-B8D4-4C7F-BAF6-E88279B8BA21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4095901724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6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3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7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6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518EFA8-6E69-4EB2-8C79-FD82EBF081B8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557821736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8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S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7000"/>
            <a:ext cx="14414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Stuttgart, 17. Februar 2004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61248"/>
            <a:ext cx="2103581" cy="8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7436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A21382F6-2545-405C-BBEE-5B734807B06B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9226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C4AEE780-CC1A-42D3-9797-413CFD1A0021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1861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F5E132BA-1CF2-4C05-A2AA-0134167467A0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6966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9B369186-B8D4-4C7F-BAF6-E88279B8BA21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8112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3518EFA8-6E69-4EB2-8C79-FD82EBF081B8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800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186DF098-D4BC-4D6F-85BE-2B3300B1B466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4562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186DF098-D4BC-4D6F-85BE-2B3300B1B466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37584401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11784C8C-A77B-4297-B004-F62EF826AFD4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0708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5C521448-B139-4EFD-8EAA-547C85CCC4F9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2040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73BFC375-BB4E-41AE-805F-65634EE273EA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4434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9C8CD5B0-1D75-4AC8-9416-69F628959AF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5317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303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13E3C482-EE48-4B9E-9005-C72E3BC1379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7303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3035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C74820F4-580D-4F3F-9B54-DBB1A1535B7B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4870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2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11784C8C-A77B-4297-B004-F62EF826AFD4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087762244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0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8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8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4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C521448-B139-4EFD-8EAA-547C85CCC4F9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407102937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6660232" y="5949280"/>
            <a:ext cx="2026568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      Folie  </a:t>
            </a:r>
            <a:fld id="{9CD7C70F-DAAE-461F-A813-A21FC8E7D4F4}" type="slidenum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5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2DF-A94C-4244-AEA1-27FDA3AEEAFA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7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0F7E9-7BFF-48F3-81A5-5613608BD0EF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8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7FF-8463-4682-951A-E3D4D6D16D95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A301-2597-4B32-9B19-300145AB3A74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21.01.2015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3465DB18-6750-4112-9000-CDFFE04A198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05.08.2020</a:t>
            </a:fld>
            <a:endParaRPr lang="de-DE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7544B-67EA-454E-8D77-134FF4203B51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05.08.2020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C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C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7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70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3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/>
              <a:t>Folie </a:t>
            </a:r>
            <a:fld id="{DBE3298B-EB29-4BE6-B525-8680F4411818}" type="slidenum">
              <a:rPr lang="de-DE"/>
              <a:pPr/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6063" y="381000"/>
            <a:ext cx="5921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324600" y="6400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78" y="6150525"/>
            <a:ext cx="1224136" cy="500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3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DBE3298B-EB29-4BE6-B525-8680F4411818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6063" y="381000"/>
            <a:ext cx="5921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324600" y="6400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78" y="6150525"/>
            <a:ext cx="1224136" cy="5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3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>
                <a:solidFill>
                  <a:srgbClr val="000000"/>
                </a:solidFill>
              </a:rPr>
              <a:t>Folie </a:t>
            </a:r>
            <a:fld id="{DBE3298B-EB29-4BE6-B525-8680F4411818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, 17. Februar 2004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6063" y="381000"/>
            <a:ext cx="5921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r>
              <a:rPr lang="de-DE">
                <a:solidFill>
                  <a:srgbClr val="000000"/>
                </a:solidFill>
              </a:rPr>
              <a:t>TITEL DES VORTRAGS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324600" y="6400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78" y="6150525"/>
            <a:ext cx="1224136" cy="5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548680"/>
            <a:ext cx="7772400" cy="4392488"/>
          </a:xfrm>
        </p:spPr>
        <p:txBody>
          <a:bodyPr/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Ministerium für Kultus, Jugend und Sport Baden-Württemberg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Landeslehrerprüfungsamt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Außenstelle beim Regierungspräsidium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Vorbereitungsdienst </a:t>
            </a:r>
            <a:b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Die den Vorbereitungsdienst abschließende Staatsprüfung nach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b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Prüfungsvorsitz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3324" y="5229200"/>
            <a:ext cx="7848872" cy="339080"/>
          </a:xfrm>
        </p:spPr>
        <p:txBody>
          <a:bodyPr/>
          <a:lstStyle/>
          <a:p>
            <a:r>
              <a:rPr lang="de-DE" dirty="0" smtClean="0"/>
              <a:t>Aufgaben der Prüfungsvorsitzenden in der den Vorbereitungsdienst abschließenden Staatsprüfung</a:t>
            </a:r>
            <a:endParaRPr lang="de-DE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7103" y="836712"/>
            <a:ext cx="7772400" cy="56132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556792"/>
            <a:ext cx="7556376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Rolle der Prüfungsvorsitzenden</a:t>
            </a:r>
          </a:p>
          <a:p>
            <a:pPr marL="0" lv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§ 15</a:t>
            </a: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Prüferinnen und Prüfer,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Prüfungsausschüsse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(3) Wer den Vorsitz führt, leitet die Prüfung, prüft selbst und ist verantwortlich für die Einhaltung der Vorschriften und Termine. Wer prüft, ist in dieser Tätigkeit unabhängig und nicht an Weisungen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gebunden.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(4) Mitglieder des Prüfungsamtes sind bei Prüfungen anwesenheitsberechtigt, ebenso die Seminarleitung und von ihr bestimmte Ausbilderinnen und Ausbilder am Seminar. Bei dienstlichem Interesse kann das Prüfungsamt weiteren Personen die Anwesenheit gestatten.</a:t>
            </a: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1614105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3374" y="1731709"/>
            <a:ext cx="7556376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während und nach der unterrichtspraktischen Prüfung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Versand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des Ansetzungsblattes durch das LLPA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Kontaktaufnahme mit der Schulleitung der Ausbildungsschule erwünscht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Ankündigungsfristen beachten</a:t>
            </a: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Ankommen (ca. 45 Min. vor Unterrichtsbeginn)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Schulleitung über die Anwesenheit informieren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Klärung: Schriftlicher Entwurf (3 bzw. 4-fach) oder mündlicher Vortrag mit Planungsskizze (3 bzw. 4-fach)</a:t>
            </a:r>
          </a:p>
          <a:p>
            <a:pPr marL="0" lv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1803523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3374" y="1731709"/>
            <a:ext cx="7556376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, während und nach der unterrichtspraktischen Prüfung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prüfen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Anzahl und Vollständigkeit der Entwürfe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der Planungsskizze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  Eigenständigkeitserklärung der /des LA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  Klassenbuch (-auszug)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  Stoffplan über den gesamten Prüfungszeitraum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  Übereinstimmung von Stoffplan, Klassenbuch und Entwurf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Absprachen mit dem Prüfer/der Prüferin zu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Protokollführung, 	Tagesplanung, …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Handy abschalten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falls LA vorher krank war bzw. nicht gesund erscheint: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Vermerk auf dem Protokoll (Besondere Vorkommnisse):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z.B. LA fühlt sich auf Nachfrage prüfungsfähig</a:t>
            </a:r>
          </a:p>
          <a:p>
            <a:pPr marL="0" lv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2280054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686081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401211"/>
            <a:ext cx="7556376" cy="440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, während und nach der unterrichtspraktischen Prüfung</a:t>
            </a:r>
          </a:p>
          <a:p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Pünktlichkeit  - falls ein pünktlicher Beginn nicht möglich ist, Vermerk im Protokoll (Besondere Vorkommnisse): </a:t>
            </a:r>
          </a:p>
          <a:p>
            <a:pPr marL="0" indent="0">
              <a:buFontTx/>
              <a:buNone/>
            </a:pP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	verspäteter Unterrichtsbeginn, da die S. zu spät aus dem</a:t>
            </a:r>
            <a:b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Sportunterricht kommen</a:t>
            </a:r>
          </a:p>
          <a:p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Verschiebung auf eine andere U-Stunde oder einen anderen U-Tag</a:t>
            </a:r>
            <a:b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	Sie stehen im Stau -  der Unterricht muss verschoben werden, 		dann schreiben Sie bitte ins Protokoll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60000">
              <a:spcBef>
                <a:spcPts val="600"/>
              </a:spcBef>
              <a:buFontTx/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800" b="1" dirty="0">
                <a:solidFill>
                  <a:srgbClr val="000000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Die UPP wird auf die ___ Stunde verschoben. Die/ Der LA ist damit </a:t>
            </a:r>
            <a:br>
              <a:rPr lang="de-DE" sz="1800" b="1" dirty="0">
                <a:solidFill>
                  <a:srgbClr val="000000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rgbClr val="000000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		einverstanden und wurde auch auf die Möglichkeit, die UPP auf den </a:t>
            </a:r>
            <a:br>
              <a:rPr lang="de-DE" sz="1800" b="1" dirty="0">
                <a:solidFill>
                  <a:srgbClr val="000000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rgbClr val="000000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		nächsten bzw. 	übernächsten Tag zu verschieben, hingewiesen. </a:t>
            </a:r>
          </a:p>
          <a:p>
            <a:pPr marL="0" indent="0" defTabSz="360000">
              <a:spcBef>
                <a:spcPts val="600"/>
              </a:spcBef>
              <a:buFontTx/>
              <a:buNone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Lassen Sie dann den Eintrag auf dem Protokoll von der/dem  LA 		unterschreiben.</a:t>
            </a:r>
          </a:p>
          <a:p>
            <a:pPr marL="0" lv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284475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  <p:pic>
        <p:nvPicPr>
          <p:cNvPr id="7" name="Picture 1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170832" cy="358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1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865739"/>
            <a:ext cx="7556376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 und nach der unterrichtspraktischen Prüfung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Pünktlichkeit  - falls ein pünktlicher Beginn nicht möglich ist, Vermerk im Protokoll (Besondere Vorkommnisse): z.B. verspäteter Unterrichtsbeginn, da die S. zu spät aus dem Sportunterricht kommen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Begrüßung der Schülerinnen und Schüler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Gespräche in der Kommission vermeiden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Umhergehen im Unterrichtsraum auf unterrichtsrelevante Informationen begrenzen, Schüler nicht vom Unterrichtsgeschehen ablenken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Beginn und Ende des Unterrichts dokumentieren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Verabschiedung von den Schülerinnen und Schülern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Hinweis auf eine mögliche Stellungnahme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3382575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  <p:pic>
        <p:nvPicPr>
          <p:cNvPr id="7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82" y="1159708"/>
            <a:ext cx="4419600" cy="295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7" y="2636912"/>
            <a:ext cx="4038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8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865739"/>
            <a:ext cx="7815430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Vor, während und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der unterrichtspraktischen Prüfung</a:t>
            </a:r>
          </a:p>
          <a:p>
            <a:pPr marL="0" lvl="0" indent="0"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Stellungnahme 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 Lehramtsanwärterinnen und Lehramtsanwärter</a:t>
            </a: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Auszug aus § 21 Beurteilung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Unterrichtspraxis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arenBoth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Im Anschluss an den Unterricht können die Lehramtsanwärterinnen und Lehramtsanwärter zu dessen Ablauf Stellung nehmen. Unmittelbar anschließend wird nach § 23 beurteilt.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Stellung nehmen heißt, ohne Rückfragen der Prüfungskommission, auf der Grundlage der eigenen Unterrichtsplanung, die durchgeführte Unterrichtsstunde in angemessener Zeit reflektieren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302236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6970" y="1865737"/>
            <a:ext cx="7836651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Beurteilung und Bewertung I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Auszug aus § 21 Beurteilung der Unterrichtspraxis</a:t>
            </a:r>
          </a:p>
          <a:p>
            <a:pPr marL="0" lv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arenBoth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…Unterrichtsplanung und gegebenenfalls die jeweilige Stellungnahme werden in der Beurteilung berücksichtigt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Wichtig: 	Festlegung der Note und Formulierung der tragenden Gründe direkt 	nach der unterrichtspraktischen Prüfung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Kontrolle der Vollständigkeit des Protokolls</a:t>
            </a: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Bekanntgabe der Note und der tragenden Gründe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erst nach dem Kolloquium </a:t>
            </a:r>
          </a:p>
          <a:p>
            <a:pPr marL="342900" lvl="0" indent="-342900">
              <a:buAutoNum type="arabicParenBoth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12" y="368784"/>
            <a:ext cx="7646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  <a:p>
            <a:pPr lvl="0" algn="r"/>
            <a:endParaRPr lang="de-DE" sz="1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2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6971" y="1865737"/>
            <a:ext cx="7556376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Beurteilung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Bewertung II</a:t>
            </a:r>
          </a:p>
          <a:p>
            <a:pPr marL="0" lv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Die tragenden Gründe der Bewertung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tragende Gründe müssen aussagekräftig und knapp formuliert sein,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dürfen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Allgemeinsätze (...falsche Unterrichtsmethode…), </a:t>
            </a:r>
          </a:p>
          <a:p>
            <a:pPr marL="0" indent="0">
              <a:spcBef>
                <a:spcPts val="36"/>
              </a:spcBef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apodiktischen Aussagen (…falscher fachdidaktischer Ansatz…) 	oder undifferenzierte Behauptungen (…keine fachlichen 	Grundlagen…) enthalten,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erheben keinen Anspruch auf Vollständigkeit.</a:t>
            </a:r>
          </a:p>
          <a:p>
            <a:pPr marL="0" lv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Bekanntgabe keine Diskussion, aber Offenheit für sachliche Einwände, tragende Gründe sind immer auf dem Protokoll zu vermerken.</a:t>
            </a:r>
          </a:p>
        </p:txBody>
      </p:sp>
      <p:sp>
        <p:nvSpPr>
          <p:cNvPr id="4" name="Rechteck 3"/>
          <p:cNvSpPr/>
          <p:nvPr/>
        </p:nvSpPr>
        <p:spPr>
          <a:xfrm>
            <a:off x="896912" y="368784"/>
            <a:ext cx="7646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  <a:p>
            <a:pPr lvl="0" algn="r"/>
            <a:endParaRPr lang="de-DE" sz="1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3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548680"/>
            <a:ext cx="7772400" cy="4392488"/>
          </a:xfrm>
        </p:spPr>
        <p:txBody>
          <a:bodyPr/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Ministerium für Kultus, Jugend und Sport Baden-Württemberg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Landeslehrerprüfungsamt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Außenstelle beim Regierungspräsidium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Durchführung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Bewertung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3324" y="5301208"/>
            <a:ext cx="7848872" cy="339080"/>
          </a:xfrm>
        </p:spPr>
        <p:txBody>
          <a:bodyPr/>
          <a:lstStyle/>
          <a:p>
            <a:r>
              <a:rPr lang="de-DE" dirty="0"/>
              <a:t>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157453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II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865739"/>
            <a:ext cx="7556376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während 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dem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fachdidaktischen Kolloquium</a:t>
            </a:r>
          </a:p>
          <a:p>
            <a:pPr marL="0" lv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Das fachdidaktische Kolloquium findet im Anschluss an die unterrichtspraktische Prüfung statt.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Etikette, Besprechungszimmer,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Formalia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(Protokoll etc.) </a:t>
            </a: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Absprachen mit Prüferin/Prüfer auf der Grundlage von § 22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Dialog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unter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Fachleuten,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Initiative der Prüfungskandidatin / des Prüfungskandidaten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erwartet.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22850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517" y="764704"/>
            <a:ext cx="7772400" cy="56132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412776"/>
            <a:ext cx="781543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während und nach dem fachdidaktischen Kolloquium</a:t>
            </a:r>
          </a:p>
          <a:p>
            <a:pPr marL="0" lvl="0" indent="0"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Auszug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aus §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Fachdidaktische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Kolloquien</a:t>
            </a:r>
          </a:p>
          <a:p>
            <a:pPr marL="342900" lvl="0" indent="-342900">
              <a:buAutoNum type="arabicParenBoth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beiden fachdidaktischen Kolloquien finden in der Regel im Anschluss an die jeweilige unterrichtspraktische Prüfung statt und werden von denselben Prüferinnen und Prüfern abgenommen; sie dauern etwa 30 Minuten und sollen vom gesehenen Unterricht ausgehen, sich jedoch mindestens zur Hälfte mit über diesen hinausgehenden Fragen befassen. § 18 Absatz 3 Satz 1 bis 3 gilt entsprechend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Fachdidaktisches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Kolloquium</a:t>
            </a: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Absprache mit Prüfer zu Themen, Protokollführung,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2516558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865739"/>
            <a:ext cx="7815430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Vor,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und nach dem fachdidaktischen Kolloquium</a:t>
            </a:r>
          </a:p>
          <a:p>
            <a:pPr marL="0" lvl="0" indent="0"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Angenehmer Gesprächston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Zurückhaltendes Gesprächsverhalten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Dialog unter Fachleuten: Initiative der Prüfungskandidatin /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	  des Prüfungskandidaten wird erwartet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Aktives Zuhören ohne Wertungsgesten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Eindeutig formulierte Fragen oder Impulse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Neutralität bei Provokationen und kritischen Äußerungen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Keine Schwerpunktthemen</a:t>
            </a: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1927526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865739"/>
            <a:ext cx="7815430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Vor, während und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dem fachdidaktischen Kolloquium</a:t>
            </a:r>
          </a:p>
          <a:p>
            <a:pPr marL="0" lvl="0" indent="0"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Auszug aus §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 Fachdidaktische Kolloquien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(3) Wer den Vorsitz führt, eröffnet nach den fachdidaktischen Kolloquien auf Wunsch die Note der unterrichtspraktischen Prüfung nach § 21 sowie die Noten der fachdidaktischen Kolloquien und gegebenenfalls auf Verlangen zugleich die tragenden Gründe der Bewertung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Bekanntgabe keine Diskussion, Offenheit für sachliche Einwände, tragende Gründe sind auf dem Protokoll zu vermerken.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178282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865739"/>
            <a:ext cx="7815430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Vor, während und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dem fachdidaktischen Kolloquium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Protokoll ist eine „Urkunde“, d. h. formale Fehler beim Ausfüllen, wie 	„Stundenverlauf wie Entwurf“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kein Kreuz bei „Bekanntgabe der Note“…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führen bei Widersprüchen  zu verwaltungsgerichtlichen Irritationen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Verabschiedung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(auch von der Schulleitung) - Amtsverschwiegenheit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Absprache - weitere Prüfung an einer anderen Schule, Versand der Protokolle (mit Entwurf bzw. Planungsskizze), ggf. kurze gemeinsame Rückschau auf das Prüfungsgeschehen mit der Prüferin oder dem Prüfer</a:t>
            </a:r>
          </a:p>
          <a:p>
            <a:pPr marL="0" lv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1468322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417338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9401" y="1124744"/>
            <a:ext cx="75563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Gesamtnote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arenBoth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Einzelleistungen werden wie folgt gewichtet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1. die Schulleiterbeurteilung (§ 13 Absatz 5 und 6) fünffach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2. die Schulrechtsprüfung (§ 18) einfach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3. die Hausarbeit (§ 19) dreifach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4. das pädagogische Kolloquium (§ 20) dreifach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5. die Beurteilung der Unterrichtspraxis (§ 21) jeweils fünffach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6. die fachdidaktischen Kolloquien (§ 22) jeweils dreifach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079760" y="368784"/>
            <a:ext cx="1463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 smtClean="0">
                <a:solidFill>
                  <a:srgbClr val="000000"/>
                </a:solidFill>
                <a:latin typeface="Arial" charset="0"/>
              </a:rPr>
              <a:t>Vorbereitungsdienst</a:t>
            </a:r>
            <a:endParaRPr lang="de-DE" sz="1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8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236" y="620713"/>
            <a:ext cx="7772400" cy="705345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556792"/>
            <a:ext cx="75563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Zum Schluss</a:t>
            </a:r>
          </a:p>
          <a:p>
            <a:pPr marL="0" lv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Versand der Prüfungsprotokolle an die Außenstelle des Landeslehrerprüfungsamtes</a:t>
            </a: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 / FAX</a:t>
            </a:r>
          </a:p>
          <a:p>
            <a:pPr marL="0" lv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Abrechnung der Reisekosten über DRIVE-BW</a:t>
            </a:r>
          </a:p>
          <a:p>
            <a:pPr marL="0" lv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Prüfungsvergütung (im Sammellauf ohne Antrag)</a:t>
            </a:r>
          </a:p>
          <a:p>
            <a:pPr marL="0" lv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www.llpa-bw.de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115026" y="368784"/>
            <a:ext cx="1428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 smtClean="0">
                <a:solidFill>
                  <a:srgbClr val="000000"/>
                </a:solidFill>
                <a:latin typeface="Arial" charset="0"/>
              </a:rPr>
              <a:t>Vorbereitungsdienst</a:t>
            </a:r>
            <a:endParaRPr lang="de-DE" sz="10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44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823" y="764703"/>
            <a:ext cx="7772400" cy="431701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Rahmenbedingungen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092280" y="36793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Vorbereitungsdienst</a:t>
            </a:r>
            <a:endParaRPr lang="de-DE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80951" y="1567760"/>
            <a:ext cx="826566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Genese (Zeitplan, Rahmenbedingungen, Anhörung)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or- / Master-Studiengang –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Absolventen im VD  ab 1. Februar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Weiterentwicklung der Lehrerbildung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Schulentwicklung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20998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823" y="764703"/>
            <a:ext cx="7772400" cy="431701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Rahmenbedingungen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267743" y="374466"/>
            <a:ext cx="6226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Vorbereitungsdienst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21518" y="1546892"/>
            <a:ext cx="7772400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or- / Master-Studiengang - erste Absolventen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VD  ab 1. Februar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Flexibilität bei der Umstellung auf Bachelor/Master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Ausbildung am Seminar – 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neue Ausbildungsbereiche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 an der Schule – GS…</a:t>
            </a:r>
            <a:endParaRPr 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6200000">
            <a:off x="6070743" y="2990126"/>
            <a:ext cx="4872037" cy="86518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rgbClr val="BF0000"/>
              </a:buClr>
              <a:buFont typeface="Monotype Sorts" charset="0"/>
              <a:buNone/>
              <a:defRPr/>
            </a:pPr>
            <a:r>
              <a:rPr kumimoji="1" lang="de-DE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Schuldienst an Grundschulen, </a:t>
            </a:r>
            <a:endParaRPr kumimoji="1" lang="de-DE" sz="18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rgbClr val="BF0000"/>
              </a:buClr>
              <a:buFont typeface="Monotype Sorts" charset="0"/>
              <a:buNone/>
              <a:defRPr/>
            </a:pPr>
            <a:r>
              <a:rPr kumimoji="1" lang="de-DE" sz="18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Werkreal-, Haupt-, Real- </a:t>
            </a:r>
            <a:r>
              <a:rPr kumimoji="1" lang="de-DE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und </a:t>
            </a:r>
            <a:endParaRPr kumimoji="1" lang="de-DE" sz="18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Font typeface="Monotype Sorts" charset="0"/>
              <a:buNone/>
              <a:defRPr/>
            </a:pPr>
            <a:r>
              <a:rPr kumimoji="1" lang="de-DE" sz="18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Gemeinschaftsschulen</a:t>
            </a:r>
            <a:endParaRPr kumimoji="1" lang="de-DE" sz="18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25568" y="986701"/>
            <a:ext cx="2498725" cy="4872037"/>
            <a:chOff x="510" y="2201"/>
            <a:chExt cx="1801" cy="1567"/>
          </a:xfrm>
          <a:solidFill>
            <a:srgbClr val="FFFF99"/>
          </a:solidFill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510" y="2201"/>
              <a:ext cx="1506" cy="156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600"/>
                </a:spcBef>
                <a:spcAft>
                  <a:spcPts val="600"/>
                </a:spcAft>
                <a:buClr>
                  <a:srgbClr val="BF0000"/>
                </a:buClr>
                <a:buFont typeface="Monotype Sorts" charset="2"/>
                <a:buNone/>
                <a:defRPr/>
              </a:pPr>
              <a:r>
                <a:rPr kumimoji="1" lang="de-DE" altLang="de-DE" sz="1800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Studium Lehramt</a:t>
              </a:r>
              <a: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/>
              </a:r>
              <a:b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endParaRPr kumimoji="1" lang="de-DE" altLang="de-DE" sz="18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fontAlgn="auto">
                <a:spcBef>
                  <a:spcPts val="600"/>
                </a:spcBef>
                <a:spcAft>
                  <a:spcPts val="600"/>
                </a:spcAft>
                <a:buClr>
                  <a:srgbClr val="BF0000"/>
                </a:buClr>
                <a:buFont typeface="Monotype Sorts" charset="2"/>
                <a:buNone/>
                <a:defRPr/>
              </a:pPr>
              <a: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Grundschule</a:t>
              </a:r>
            </a:p>
            <a:p>
              <a:pPr algn="ctr" fontAlgn="auto">
                <a:spcBef>
                  <a:spcPts val="600"/>
                </a:spcBef>
                <a:spcAft>
                  <a:spcPts val="600"/>
                </a:spcAft>
                <a:buClr>
                  <a:srgbClr val="BF0000"/>
                </a:buClr>
                <a:buFont typeface="Monotype Sorts" charset="2"/>
                <a:buNone/>
                <a:defRPr/>
              </a:pPr>
              <a: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oder</a:t>
              </a:r>
            </a:p>
            <a:p>
              <a:pPr algn="ctr" fontAlgn="auto">
                <a:spcBef>
                  <a:spcPts val="600"/>
                </a:spcBef>
                <a:spcAft>
                  <a:spcPts val="600"/>
                </a:spcAft>
                <a:buClr>
                  <a:srgbClr val="BF0000"/>
                </a:buClr>
                <a:buFont typeface="Monotype Sorts" charset="2"/>
                <a:buNone/>
                <a:defRPr/>
              </a:pPr>
              <a: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Sekundarstufe I</a:t>
              </a:r>
              <a:b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kumimoji="1" lang="de-DE" altLang="de-DE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--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BF0000"/>
                </a:buClr>
                <a:buFont typeface="Monotype Sorts" charset="2"/>
                <a:buNone/>
                <a:defRPr/>
              </a:pPr>
              <a: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Pädagogische</a:t>
              </a:r>
              <a:b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Hochschulen</a:t>
              </a:r>
              <a:br>
                <a:rPr kumimoji="1" lang="de-DE" altLang="de-DE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kumimoji="1" lang="de-DE" altLang="de-DE" sz="1400" b="1" dirty="0" smtClean="0">
                  <a:solidFill>
                    <a:srgbClr val="BF0000"/>
                  </a:solidFill>
                  <a:cs typeface="Arial" panose="020B0604020202020204" pitchFamily="34" charset="0"/>
                </a:rPr>
                <a:t> </a:t>
              </a:r>
              <a:r>
                <a:rPr kumimoji="1" lang="de-DE" altLang="de-DE" sz="1600" b="1" dirty="0" smtClean="0">
                  <a:solidFill>
                    <a:srgbClr val="BF0000"/>
                  </a:solidFill>
                  <a:cs typeface="Arial" panose="020B0604020202020204" pitchFamily="34" charset="0"/>
                </a:rPr>
                <a:t>Freiburg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BF0000"/>
                </a:buClr>
                <a:buFont typeface="Monotype Sorts" charset="2"/>
                <a:buNone/>
                <a:defRPr/>
              </a:pPr>
              <a:r>
                <a:rPr kumimoji="1" lang="de-DE" altLang="de-DE" sz="1600" b="1" dirty="0" smtClean="0">
                  <a:solidFill>
                    <a:srgbClr val="BF0000"/>
                  </a:solidFill>
                  <a:cs typeface="Arial" panose="020B0604020202020204" pitchFamily="34" charset="0"/>
                </a:rPr>
                <a:t>Heidelberg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kumimoji="1" lang="de-DE" altLang="de-DE" sz="1600" b="1" dirty="0" smtClean="0">
                  <a:solidFill>
                    <a:srgbClr val="BF0000"/>
                  </a:solidFill>
                  <a:cs typeface="Arial" panose="020B0604020202020204" pitchFamily="34" charset="0"/>
                </a:rPr>
                <a:t> Karlsruhe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kumimoji="1" lang="de-DE" altLang="de-DE" sz="1600" b="1" dirty="0" smtClean="0">
                  <a:solidFill>
                    <a:srgbClr val="BF0000"/>
                  </a:solidFill>
                  <a:cs typeface="Arial" panose="020B0604020202020204" pitchFamily="34" charset="0"/>
                </a:rPr>
                <a:t> Ludwigsburg 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kumimoji="1" lang="de-DE" altLang="de-DE" sz="1600" b="1" dirty="0" smtClean="0">
                  <a:solidFill>
                    <a:srgbClr val="BF0000"/>
                  </a:solidFill>
                  <a:cs typeface="Arial" panose="020B0604020202020204" pitchFamily="34" charset="0"/>
                </a:rPr>
                <a:t> Schw. Gmünd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kumimoji="1" lang="de-DE" altLang="de-DE" sz="1600" b="1" dirty="0" smtClean="0">
                  <a:solidFill>
                    <a:srgbClr val="BF0000"/>
                  </a:solidFill>
                  <a:cs typeface="Arial" panose="020B0604020202020204" pitchFamily="34" charset="0"/>
                </a:rPr>
                <a:t>Weingarten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1404" y="2861"/>
              <a:ext cx="1566" cy="24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BF0000"/>
                </a:buClr>
                <a:defRPr/>
              </a:pPr>
              <a:r>
                <a:rPr kumimoji="1" lang="de-DE" sz="18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1. Staatsexamen - </a:t>
              </a:r>
              <a:r>
                <a:rPr kumimoji="1" lang="de-DE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Bachelor/Master</a:t>
              </a:r>
              <a:endParaRPr kumimoji="1" lang="de-DE" sz="18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14"/>
          <p:cNvSpPr>
            <a:spLocks noChangeArrowheads="1"/>
          </p:cNvSpPr>
          <p:nvPr/>
        </p:nvSpPr>
        <p:spPr bwMode="auto">
          <a:xfrm rot="16200000">
            <a:off x="4725337" y="3259207"/>
            <a:ext cx="4868862" cy="3302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BF0000"/>
              </a:buClr>
              <a:buFont typeface="Monotype Sorts" charset="0"/>
              <a:buNone/>
              <a:defRPr/>
            </a:pPr>
            <a:r>
              <a:rPr kumimoji="1" lang="de-DE" sz="18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Das den VD abschließende Staatsexamen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394218" y="989876"/>
            <a:ext cx="3455987" cy="4868862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defRPr/>
            </a:pPr>
            <a:r>
              <a:rPr kumimoji="1" lang="de-DE" alt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Vorbereitungsdienst 18 Monate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buClr>
                <a:srgbClr val="BF0000"/>
              </a:buClr>
              <a:defRPr/>
            </a:pPr>
            <a:r>
              <a:rPr kumimoji="1" lang="de-DE" alt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10 Seminare Lehramt Grundschule</a:t>
            </a:r>
            <a:br>
              <a:rPr kumimoji="1" lang="de-DE" alt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Albstadt, Bad Mergentheim,</a:t>
            </a:r>
            <a:b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</a:b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Freudenstadt, Heilbronn, </a:t>
            </a:r>
            <a:b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</a:b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Laupheim, Lörrach, Nürtingen</a:t>
            </a:r>
            <a:r>
              <a:rPr kumimoji="1" lang="de-DE" altLang="de-DE" sz="1600" b="1" dirty="0">
                <a:solidFill>
                  <a:srgbClr val="BF0000"/>
                </a:solidFill>
                <a:cs typeface="Arial" panose="020B0604020202020204" pitchFamily="34" charset="0"/>
              </a:rPr>
              <a:t>, </a:t>
            </a: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/>
            </a:r>
            <a:b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</a:b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Offenburg, Pforzheim </a:t>
            </a:r>
            <a:b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</a:b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und Sindelfingen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BF0000"/>
              </a:buClr>
              <a:defRPr/>
            </a:pPr>
            <a:endParaRPr kumimoji="1" lang="de-DE" altLang="de-DE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Font typeface="Monotype Sorts" charset="2"/>
              <a:buNone/>
              <a:defRPr/>
            </a:pPr>
            <a:r>
              <a:rPr kumimoji="1" lang="de-DE" alt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4 Seminare Lehramt Sekundarstufe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Font typeface="Monotype Sorts" charset="2"/>
              <a:buNone/>
              <a:defRPr/>
            </a:pP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Freiburg, Ludwigsburg,</a:t>
            </a:r>
            <a:b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</a:b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Karlsruhe, Reutlingen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Font typeface="Monotype Sorts" charset="2"/>
              <a:buNone/>
              <a:defRPr/>
            </a:pP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 </a:t>
            </a:r>
            <a:b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</a:br>
            <a:r>
              <a:rPr kumimoji="1" lang="de-DE" alt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 </a:t>
            </a:r>
            <a:r>
              <a:rPr kumimoji="1" lang="de-DE" alt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Seminare Lehramt Grundschule </a:t>
            </a:r>
            <a:br>
              <a:rPr kumimoji="1" lang="de-DE" alt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de-DE" altLang="de-DE" sz="1600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und</a:t>
            </a:r>
            <a:r>
              <a:rPr kumimoji="1" lang="de-DE" alt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Sekundarstufe I</a:t>
            </a:r>
            <a:endParaRPr kumimoji="1" lang="de-DE" altLang="ja-JP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Font typeface="Monotype Sorts" charset="2"/>
              <a:buNone/>
              <a:defRPr/>
            </a:pP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Mannheim, Meckenbeuren,</a:t>
            </a:r>
            <a:b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</a:br>
            <a:r>
              <a:rPr kumimoji="1" lang="de-DE" altLang="de-DE" sz="1600" b="1" dirty="0" smtClean="0">
                <a:solidFill>
                  <a:srgbClr val="BF0000"/>
                </a:solidFill>
                <a:cs typeface="Arial" panose="020B0604020202020204" pitchFamily="34" charset="0"/>
              </a:rPr>
              <a:t>Rottweil, Schwäbisch Gmünd</a:t>
            </a:r>
            <a:r>
              <a:rPr kumimoji="1" lang="de-DE" altLang="de-DE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kumimoji="1" lang="de-DE" altLang="de-DE" sz="1800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kumimoji="1" lang="de-DE" altLang="de-DE" sz="1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817955" y="3121888"/>
            <a:ext cx="454025" cy="671513"/>
          </a:xfrm>
          <a:custGeom>
            <a:avLst/>
            <a:gdLst>
              <a:gd name="T0" fmla="*/ 150450411 w 21600"/>
              <a:gd name="T1" fmla="*/ 0 h 21600"/>
              <a:gd name="T2" fmla="*/ 0 w 21600"/>
              <a:gd name="T3" fmla="*/ 324508751 h 21600"/>
              <a:gd name="T4" fmla="*/ 150450411 w 21600"/>
              <a:gd name="T5" fmla="*/ 649016537 h 21600"/>
              <a:gd name="T6" fmla="*/ 200600394 w 21600"/>
              <a:gd name="T7" fmla="*/ 32450875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38398" y="429639"/>
            <a:ext cx="5408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b="1" dirty="0" smtClean="0">
                <a:solidFill>
                  <a:srgbClr val="000000"/>
                </a:solidFill>
              </a:rPr>
              <a:t>Von </a:t>
            </a:r>
            <a:r>
              <a:rPr lang="de-DE" altLang="de-DE" b="1" dirty="0" smtClean="0">
                <a:solidFill>
                  <a:srgbClr val="000000"/>
                </a:solidFill>
              </a:rPr>
              <a:t>der Hochschule an ein Seminar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7426468" y="3171101"/>
            <a:ext cx="454025" cy="671512"/>
          </a:xfrm>
          <a:custGeom>
            <a:avLst/>
            <a:gdLst>
              <a:gd name="T0" fmla="*/ 150450411 w 21600"/>
              <a:gd name="T1" fmla="*/ 0 h 21600"/>
              <a:gd name="T2" fmla="*/ 0 w 21600"/>
              <a:gd name="T3" fmla="*/ 324507801 h 21600"/>
              <a:gd name="T4" fmla="*/ 150450411 w 21600"/>
              <a:gd name="T5" fmla="*/ 649014607 h 21600"/>
              <a:gd name="T6" fmla="*/ 200600394 w 21600"/>
              <a:gd name="T7" fmla="*/ 3245078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821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823" y="764703"/>
            <a:ext cx="7772400" cy="431701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Änderungen im Vorbereitungsdienst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699792" y="374466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Vorbereitungsdienst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6735" y="1556792"/>
            <a:ext cx="7772400" cy="55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06735" y="1412776"/>
            <a:ext cx="7772400" cy="4104456"/>
          </a:xfrm>
        </p:spPr>
        <p:txBody>
          <a:bodyPr/>
          <a:lstStyle/>
          <a:p>
            <a:pPr marL="714375" indent="-714375">
              <a:buFont typeface="Wingdings" panose="05000000000000000000" pitchFamily="2" charset="2"/>
              <a:buChar char="Ø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buFont typeface="Wingdings" panose="05000000000000000000" pitchFamily="2" charset="2"/>
              <a:buChar char="Ø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Ausbildungsgespräche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Mitwirkung aller an der Ausbildung Beteiligten</a:t>
            </a:r>
          </a:p>
          <a:p>
            <a:pPr marL="714375" indent="-714375">
              <a:buFont typeface="Wingdings" panose="05000000000000000000" pitchFamily="2" charset="2"/>
              <a:buChar char="Ø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buFont typeface="Wingdings" panose="05000000000000000000" pitchFamily="2" charset="2"/>
              <a:buChar char="Ø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Hausarbeit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 einem pädagogischen Handlungsfeld</a:t>
            </a:r>
          </a:p>
          <a:p>
            <a:pPr marL="714375" indent="-714375">
              <a:buFont typeface="Wingdings" panose="05000000000000000000" pitchFamily="2" charset="2"/>
              <a:buChar char="Ø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buFont typeface="Wingdings" panose="05000000000000000000" pitchFamily="2" charset="2"/>
              <a:buChar char="Ø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Beurteilung der Unterrichtspraxis</a:t>
            </a:r>
          </a:p>
          <a:p>
            <a:pPr marL="714375" indent="-714375">
              <a:buFont typeface="Wingdings" panose="05000000000000000000" pitchFamily="2" charset="2"/>
              <a:buChar char="Ø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buFont typeface="Wingdings" panose="05000000000000000000" pitchFamily="2" charset="2"/>
              <a:buChar char="Ø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Mitwirkungspflichten und Entscheidungsrechte der Lehramtsanwärterinnen und Lehramtsanwärter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08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823" y="764703"/>
            <a:ext cx="7772400" cy="431701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Änderungen im Vorbereitungsdienst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267743" y="374466"/>
            <a:ext cx="6211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Vorbereitungsdienst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8032" y="1844824"/>
            <a:ext cx="7772400" cy="3816424"/>
          </a:xfrm>
        </p:spPr>
        <p:txBody>
          <a:bodyPr/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Staatsexamen besteht aus: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Langzeitbeurteilung sowie mündlichen,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schriftlichen und fachpraktischen Prüfungsteilen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Trennung von Ausbildung/Beratung und Prüfung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Bewährtes bewahren, Abbildung eines breiten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Spektrums schulischer Arbeitsfelder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91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 – die Vorsitzenden bei den Prüfungen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5159" y="2060849"/>
            <a:ext cx="75563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§ 15 Prüferinnen und Prüfer, Prüfungsausschüsse</a:t>
            </a:r>
          </a:p>
          <a:p>
            <a:pPr marL="342900" lvl="0" indent="-342900">
              <a:buAutoNum type="arabicParenBoth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Prüferinnen und Prüfern können Angehörige der Kultusverwaltung mit Befähigung für das Lehramt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 Werkreal-, Haupt- sowie Realschulen,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 Grund- und Hauptschulen und an Realschulen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bestellt werden sowie andere Personen, die nach ihrer Ausbildung befähigt sind, Prüfungen im Sinne dieser Verordnung abzunehmen.</a:t>
            </a:r>
          </a:p>
          <a:p>
            <a:pPr marL="342900" lvl="0" indent="-342900">
              <a:buAutoNum type="arabicParenBoth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§ 31 Übergangsbestimmungen</a:t>
            </a: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(2) § 15 Absatz 1 und 2 findet bereits ab 1. Februar 2015 Anwendung.</a:t>
            </a: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67480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74" y="692696"/>
            <a:ext cx="7772400" cy="921369"/>
          </a:xfrm>
        </p:spPr>
        <p:txBody>
          <a:bodyPr/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GPO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3568" y="5805264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 bwMode="auto">
          <a:xfrm>
            <a:off x="0" y="620688"/>
            <a:ext cx="846043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5002" y="1865739"/>
            <a:ext cx="7556376" cy="39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Rolle der Prüfungsvorsitzenden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Vor, während und nach der unterrichtspraktischen Prüfung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Beurteilung und Bewertung / Bekanntgabe der Note(n)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Besonderheiten der Beurteilungssituation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Verordnung des Kultusministeriums über den Vorbereitungsdienst und die den Vorbereitungsdienst abschließende Staatsprüfung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6977" y="368784"/>
            <a:ext cx="7646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Vorbereitungsdienst  – Aufgaben der Prüfungsvorsitzenden in der den Vorbereitungsdienst abschließenden Staatsprüfung</a:t>
            </a:r>
          </a:p>
        </p:txBody>
      </p:sp>
    </p:spTree>
    <p:extLst>
      <p:ext uri="{BB962C8B-B14F-4D97-AF65-F5344CB8AC3E}">
        <p14:creationId xmlns:p14="http://schemas.microsoft.com/office/powerpoint/2010/main" val="442193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Präsentation NGB">
  <a:themeElements>
    <a:clrScheme name="Larissa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Lariss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-Präsentation NGB">
  <a:themeElements>
    <a:clrScheme name="Larissa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Lariss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T-Präsentation NGB">
  <a:themeElements>
    <a:clrScheme name="Larissa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Lariss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PPT-Präsentation NGB</Template>
  <TotalTime>0</TotalTime>
  <Words>1829</Words>
  <Application>Microsoft Office PowerPoint</Application>
  <PresentationFormat>Bildschirmpräsentation (4:3)</PresentationFormat>
  <Paragraphs>256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Garamond</vt:lpstr>
      <vt:lpstr>Georgia</vt:lpstr>
      <vt:lpstr>Monotype Sorts</vt:lpstr>
      <vt:lpstr>Tempus Sans ITC</vt:lpstr>
      <vt:lpstr>Times</vt:lpstr>
      <vt:lpstr>Times New Roman</vt:lpstr>
      <vt:lpstr>Wingdings</vt:lpstr>
      <vt:lpstr>PPT-Präsentation NGB</vt:lpstr>
      <vt:lpstr>1_PPT-Präsentation NGB</vt:lpstr>
      <vt:lpstr>2_PPT-Präsentation NGB</vt:lpstr>
      <vt:lpstr>Ministerium für Kultus, Jugend und Sport Baden-Württemberg Landeslehrerprüfungsamt Außenstelle beim Regierungspräsidium  Vorbereitungsdienst   Die den Vorbereitungsdienst abschließende Staatsprüfung nach GPO   Prüfungsvorsitz</vt:lpstr>
      <vt:lpstr>Ministerium für Kultus, Jugend und Sport Baden-Württemberg Landeslehrerprüfungsamt Außenstelle beim Regierungspräsidium  Einführung  Durchführung  Bewertung</vt:lpstr>
      <vt:lpstr>Rahmenbedingungen</vt:lpstr>
      <vt:lpstr>Rahmenbedingungen </vt:lpstr>
      <vt:lpstr>PowerPoint-Präsentation</vt:lpstr>
      <vt:lpstr>Änderungen im Vorbereitungsdienst</vt:lpstr>
      <vt:lpstr>Änderungen im Vorbereitungsdienst</vt:lpstr>
      <vt:lpstr>Die GPO – die Vorsitzenden bei den Prüfungen</vt:lpstr>
      <vt:lpstr>Die GPO</vt:lpstr>
      <vt:lpstr>Die GPO </vt:lpstr>
      <vt:lpstr>Die GPO</vt:lpstr>
      <vt:lpstr>Die GPO</vt:lpstr>
      <vt:lpstr>Die GPO</vt:lpstr>
      <vt:lpstr>Die GPO</vt:lpstr>
      <vt:lpstr>Die GPO</vt:lpstr>
      <vt:lpstr>Die GPO</vt:lpstr>
      <vt:lpstr>Die GPO</vt:lpstr>
      <vt:lpstr>Die GPO</vt:lpstr>
      <vt:lpstr>Die GPO</vt:lpstr>
      <vt:lpstr>Die GPO II</vt:lpstr>
      <vt:lpstr>Die GPO</vt:lpstr>
      <vt:lpstr>Die GPO</vt:lpstr>
      <vt:lpstr>Die GPO</vt:lpstr>
      <vt:lpstr>Die GPO</vt:lpstr>
      <vt:lpstr>Die GPO</vt:lpstr>
      <vt:lpstr>Die GPO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Deckblatt mit Titel der Präsentation</dc:title>
  <dc:subject>PowerPoint-Präsentation</dc:subject>
  <dc:creator>Salzgeber, Dieter (Seminar RS Reutlingen)</dc:creator>
  <cp:lastModifiedBy>Heck, Anita (RPF)</cp:lastModifiedBy>
  <cp:revision>119</cp:revision>
  <cp:lastPrinted>2014-03-18T16:41:54Z</cp:lastPrinted>
  <dcterms:created xsi:type="dcterms:W3CDTF">2013-09-30T07:37:43Z</dcterms:created>
  <dcterms:modified xsi:type="dcterms:W3CDTF">2020-08-05T08:58:56Z</dcterms:modified>
</cp:coreProperties>
</file>